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1" r:id="rId7"/>
    <p:sldId id="262" r:id="rId8"/>
    <p:sldId id="263" r:id="rId9"/>
    <p:sldId id="265" r:id="rId10"/>
    <p:sldId id="266"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5BB872B-FFDD-445A-9159-531BEF7DC42F}" type="datetimeFigureOut">
              <a:rPr lang="en-US" smtClean="0"/>
              <a:t>2/26/2013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A969668-E278-4396-BE0C-C8D011A97EA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BB872B-FFDD-445A-9159-531BEF7DC42F}" type="datetimeFigureOut">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69668-E278-4396-BE0C-C8D011A97E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5BB872B-FFDD-445A-9159-531BEF7DC42F}" type="datetimeFigureOut">
              <a:rPr lang="en-US" smtClean="0"/>
              <a:t>2/26/2013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A969668-E278-4396-BE0C-C8D011A97EA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5BB872B-FFDD-445A-9159-531BEF7DC42F}" type="datetimeFigureOut">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A969668-E278-4396-BE0C-C8D011A97EA1}"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5BB872B-FFDD-445A-9159-531BEF7DC42F}" type="datetimeFigureOut">
              <a:rPr lang="en-US" smtClean="0"/>
              <a:t>2/26/2013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A969668-E278-4396-BE0C-C8D011A97EA1}"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5BB872B-FFDD-445A-9159-531BEF7DC42F}" type="datetimeFigureOut">
              <a:rPr lang="en-US" smtClean="0"/>
              <a:t>2/26/2013</a:t>
            </a:fld>
            <a:endParaRPr lang="en-US"/>
          </a:p>
        </p:txBody>
      </p:sp>
      <p:sp>
        <p:nvSpPr>
          <p:cNvPr id="10" name="Slide Number Placeholder 9"/>
          <p:cNvSpPr>
            <a:spLocks noGrp="1"/>
          </p:cNvSpPr>
          <p:nvPr>
            <p:ph type="sldNum" sz="quarter" idx="16"/>
          </p:nvPr>
        </p:nvSpPr>
        <p:spPr/>
        <p:txBody>
          <a:bodyPr rtlCol="0"/>
          <a:lstStyle/>
          <a:p>
            <a:fld id="{EA969668-E278-4396-BE0C-C8D011A97EA1}"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5BB872B-FFDD-445A-9159-531BEF7DC42F}" type="datetimeFigureOut">
              <a:rPr lang="en-US" smtClean="0"/>
              <a:t>2/26/2013</a:t>
            </a:fld>
            <a:endParaRPr lang="en-US"/>
          </a:p>
        </p:txBody>
      </p:sp>
      <p:sp>
        <p:nvSpPr>
          <p:cNvPr id="12" name="Slide Number Placeholder 11"/>
          <p:cNvSpPr>
            <a:spLocks noGrp="1"/>
          </p:cNvSpPr>
          <p:nvPr>
            <p:ph type="sldNum" sz="quarter" idx="16"/>
          </p:nvPr>
        </p:nvSpPr>
        <p:spPr/>
        <p:txBody>
          <a:bodyPr rtlCol="0"/>
          <a:lstStyle/>
          <a:p>
            <a:fld id="{EA969668-E278-4396-BE0C-C8D011A97EA1}"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BB872B-FFDD-445A-9159-531BEF7DC42F}" type="datetimeFigureOut">
              <a:rPr lang="en-US" smtClean="0"/>
              <a:t>2/26/2013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A969668-E278-4396-BE0C-C8D011A97E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BB872B-FFDD-445A-9159-531BEF7DC42F}" type="datetimeFigureOut">
              <a:rPr lang="en-US" smtClean="0"/>
              <a:t>2/26/2013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A969668-E278-4396-BE0C-C8D011A97E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5BB872B-FFDD-445A-9159-531BEF7DC42F}" type="datetimeFigureOut">
              <a:rPr lang="en-US" smtClean="0"/>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A969668-E278-4396-BE0C-C8D011A97EA1}"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5BB872B-FFDD-445A-9159-531BEF7DC42F}" type="datetimeFigureOut">
              <a:rPr lang="en-US" smtClean="0"/>
              <a:t>2/26/2013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A969668-E278-4396-BE0C-C8D011A97EA1}"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5BB872B-FFDD-445A-9159-531BEF7DC42F}" type="datetimeFigureOut">
              <a:rPr lang="en-US" smtClean="0"/>
              <a:t>2/26/2013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A969668-E278-4396-BE0C-C8D011A97E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9.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Drawing Tips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Record and </a:t>
            </a:r>
            <a:r>
              <a:rPr lang="en-US" dirty="0" err="1" smtClean="0"/>
              <a:t>Analyse</a:t>
            </a:r>
            <a:r>
              <a:rPr lang="en-US" dirty="0" smtClean="0"/>
              <a:t> from Direct Observation and/or other sources and personal experience</a:t>
            </a:r>
            <a:endParaRPr lang="en-US" dirty="0"/>
          </a:p>
        </p:txBody>
      </p:sp>
      <p:pic>
        <p:nvPicPr>
          <p:cNvPr id="4" name="Picture 3" descr="IGCSE-art-1024x726.jpg"/>
          <p:cNvPicPr>
            <a:picLocks noChangeAspect="1"/>
          </p:cNvPicPr>
          <p:nvPr/>
        </p:nvPicPr>
        <p:blipFill>
          <a:blip r:embed="rId2"/>
          <a:stretch>
            <a:fillRect/>
          </a:stretch>
        </p:blipFill>
        <p:spPr>
          <a:xfrm>
            <a:off x="1142976" y="285728"/>
            <a:ext cx="6715140" cy="476092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Insert </a:t>
            </a:r>
            <a:r>
              <a:rPr lang="en-US" b="1" dirty="0" smtClean="0"/>
              <a:t>your own </a:t>
            </a:r>
            <a:r>
              <a:rPr lang="en-US" b="1" dirty="0" smtClean="0"/>
              <a:t>soul</a:t>
            </a:r>
            <a:endParaRPr lang="en-US" dirty="0"/>
          </a:p>
        </p:txBody>
      </p:sp>
      <p:pic>
        <p:nvPicPr>
          <p:cNvPr id="6" name="Content Placeholder 5" descr="april-coppini-art.jpg"/>
          <p:cNvPicPr>
            <a:picLocks noGrp="1" noChangeAspect="1"/>
          </p:cNvPicPr>
          <p:nvPr>
            <p:ph sz="quarter" idx="1"/>
          </p:nvPr>
        </p:nvPicPr>
        <p:blipFill>
          <a:blip r:embed="rId2"/>
          <a:stretch>
            <a:fillRect/>
          </a:stretch>
        </p:blipFill>
        <p:spPr>
          <a:xfrm>
            <a:off x="1155700" y="1908175"/>
            <a:ext cx="6832600" cy="2844800"/>
          </a:xfrm>
        </p:spPr>
      </p:pic>
      <p:sp>
        <p:nvSpPr>
          <p:cNvPr id="4" name="Content Placeholder 3"/>
          <p:cNvSpPr>
            <a:spLocks noGrp="1"/>
          </p:cNvSpPr>
          <p:nvPr>
            <p:ph sz="quarter" idx="2"/>
          </p:nvPr>
        </p:nvSpPr>
        <p:spPr/>
        <p:txBody>
          <a:bodyPr/>
          <a:lstStyle/>
          <a:p>
            <a:endParaRPr lang="en-US"/>
          </a:p>
        </p:txBody>
      </p:sp>
      <p:sp>
        <p:nvSpPr>
          <p:cNvPr id="5" name="TextBox 4"/>
          <p:cNvSpPr txBox="1"/>
          <p:nvPr/>
        </p:nvSpPr>
        <p:spPr>
          <a:xfrm>
            <a:off x="214282" y="5103674"/>
            <a:ext cx="8643998" cy="1754326"/>
          </a:xfrm>
          <a:prstGeom prst="rect">
            <a:avLst/>
          </a:prstGeom>
          <a:noFill/>
        </p:spPr>
        <p:txBody>
          <a:bodyPr wrap="square" rtlCol="0">
            <a:spAutoFit/>
          </a:bodyPr>
          <a:lstStyle/>
          <a:p>
            <a:r>
              <a:rPr lang="en-US" dirty="0" smtClean="0"/>
              <a:t>Although observational drawings are usually expected to be realistic in nature, they do not need to be </a:t>
            </a:r>
            <a:r>
              <a:rPr lang="en-US" i="1" dirty="0" smtClean="0"/>
              <a:t>hyper realistic </a:t>
            </a:r>
            <a:r>
              <a:rPr lang="en-US" dirty="0" smtClean="0"/>
              <a:t>(in other words, they don’t have to look exactly like a photograph). Often, it is the unrealistic parts: the crazy marks…the gap between the real object and what is drawn, where the soul sneaks in. It is the beauty in smudges and irregularities and artistic interpretation. Even an IGCSE or A Level Art student is an artist. Don’t be afraid to be a bit crazy.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70000" lnSpcReduction="20000"/>
          </a:bodyPr>
          <a:lstStyle/>
          <a:p>
            <a:r>
              <a:rPr lang="en-US" dirty="0" smtClean="0"/>
              <a:t>At the Beginning sketch quickly, smoothly and lightly</a:t>
            </a:r>
          </a:p>
          <a:p>
            <a:r>
              <a:rPr lang="en-US" dirty="0" smtClean="0"/>
              <a:t>Don’t Trace – You show no skill</a:t>
            </a:r>
          </a:p>
          <a:p>
            <a:r>
              <a:rPr lang="en-US" dirty="0" smtClean="0"/>
              <a:t>Be aware of perspective</a:t>
            </a:r>
          </a:p>
          <a:p>
            <a:r>
              <a:rPr lang="en-US" dirty="0" smtClean="0"/>
              <a:t>Look at the object you are drawing, don’t guess</a:t>
            </a:r>
          </a:p>
          <a:p>
            <a:r>
              <a:rPr lang="en-US" dirty="0" smtClean="0"/>
              <a:t>ALWAYS KEEP OUR PENCIL SHARP!</a:t>
            </a:r>
          </a:p>
          <a:p>
            <a:endParaRPr lang="en-US" dirty="0"/>
          </a:p>
        </p:txBody>
      </p:sp>
      <p:sp>
        <p:nvSpPr>
          <p:cNvPr id="3" name="Title 2"/>
          <p:cNvSpPr>
            <a:spLocks noGrp="1"/>
          </p:cNvSpPr>
          <p:nvPr>
            <p:ph type="title"/>
          </p:nvPr>
        </p:nvSpPr>
        <p:spPr/>
        <p:txBody>
          <a:bodyPr/>
          <a:lstStyle/>
          <a:p>
            <a:r>
              <a:rPr lang="en-US" dirty="0" smtClean="0"/>
              <a:t>Other Tips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Different surfaces give different textures to your drawing and can provide life and soul to an artwork.  Be careful to choose appropriately.</a:t>
            </a:r>
            <a:endParaRPr lang="en-US" dirty="0"/>
          </a:p>
        </p:txBody>
      </p:sp>
      <p:sp>
        <p:nvSpPr>
          <p:cNvPr id="3" name="Title 2"/>
          <p:cNvSpPr>
            <a:spLocks noGrp="1"/>
          </p:cNvSpPr>
          <p:nvPr>
            <p:ph type="title"/>
          </p:nvPr>
        </p:nvSpPr>
        <p:spPr/>
        <p:txBody>
          <a:bodyPr/>
          <a:lstStyle/>
          <a:p>
            <a:r>
              <a:rPr lang="en-US" dirty="0" smtClean="0"/>
              <a:t>Consider what you are drawing on</a:t>
            </a:r>
            <a:endParaRPr lang="en-US" dirty="0"/>
          </a:p>
        </p:txBody>
      </p:sp>
      <p:pic>
        <p:nvPicPr>
          <p:cNvPr id="5" name="Picture Placeholder 4" descr="news.jpg"/>
          <p:cNvPicPr>
            <a:picLocks noGrp="1" noChangeAspect="1"/>
          </p:cNvPicPr>
          <p:nvPr>
            <p:ph type="pic" idx="1"/>
          </p:nvPr>
        </p:nvPicPr>
        <p:blipFill>
          <a:blip r:embed="rId2"/>
          <a:srcRect t="4588" b="4588"/>
          <a:stretch>
            <a:fillRect/>
          </a:stretch>
        </p:blipFill>
        <p:spPr>
          <a:xfrm>
            <a:off x="357158" y="357166"/>
            <a:ext cx="3082844" cy="1857388"/>
          </a:xfrm>
        </p:spPr>
      </p:pic>
      <p:pic>
        <p:nvPicPr>
          <p:cNvPr id="6" name="Picture 5" descr="igcse-art-exam-final-piece-538x361.jpg"/>
          <p:cNvPicPr>
            <a:picLocks noChangeAspect="1"/>
          </p:cNvPicPr>
          <p:nvPr/>
        </p:nvPicPr>
        <p:blipFill>
          <a:blip r:embed="rId3"/>
          <a:stretch>
            <a:fillRect/>
          </a:stretch>
        </p:blipFill>
        <p:spPr>
          <a:xfrm>
            <a:off x="357158" y="2428868"/>
            <a:ext cx="3101626" cy="2081203"/>
          </a:xfrm>
          <a:prstGeom prst="rect">
            <a:avLst/>
          </a:prstGeom>
        </p:spPr>
      </p:pic>
      <p:pic>
        <p:nvPicPr>
          <p:cNvPr id="7" name="Picture 6" descr="GCSE-art-sketchbook-natural-forms-719x1024.jpg"/>
          <p:cNvPicPr>
            <a:picLocks noChangeAspect="1"/>
          </p:cNvPicPr>
          <p:nvPr/>
        </p:nvPicPr>
        <p:blipFill>
          <a:blip r:embed="rId4"/>
          <a:srcRect l="36648" t="70833"/>
          <a:stretch>
            <a:fillRect/>
          </a:stretch>
        </p:blipFill>
        <p:spPr>
          <a:xfrm>
            <a:off x="3786182" y="642918"/>
            <a:ext cx="5011775" cy="328614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1600200" y="5486400"/>
            <a:ext cx="7543800" cy="1371600"/>
          </a:xfrm>
        </p:spPr>
        <p:txBody>
          <a:bodyPr>
            <a:normAutofit lnSpcReduction="10000"/>
          </a:bodyPr>
          <a:lstStyle/>
          <a:p>
            <a:r>
              <a:rPr lang="en-US" dirty="0" smtClean="0"/>
              <a:t>You are provided with a wealth of visual information…changing light conditions; rich textures; views of the subject from alternate angles; as well as information from other sense…smells and noise from the surroundings etc. Transcribing from three-dimensions to two is ultimately much harder than drawing from a photograph, but it often results in drawings that are ‘richer’ and more authentic.</a:t>
            </a:r>
            <a:endParaRPr lang="en-US" dirty="0"/>
          </a:p>
        </p:txBody>
      </p:sp>
      <p:sp>
        <p:nvSpPr>
          <p:cNvPr id="3" name="Title 2"/>
          <p:cNvSpPr>
            <a:spLocks noGrp="1"/>
          </p:cNvSpPr>
          <p:nvPr>
            <p:ph type="title"/>
          </p:nvPr>
        </p:nvSpPr>
        <p:spPr/>
        <p:txBody>
          <a:bodyPr>
            <a:normAutofit/>
          </a:bodyPr>
          <a:lstStyle/>
          <a:p>
            <a:r>
              <a:rPr lang="en-US" b="1" dirty="0" smtClean="0"/>
              <a:t>Draw from real objects whenever </a:t>
            </a:r>
            <a:r>
              <a:rPr lang="en-US" b="1" dirty="0" smtClean="0"/>
              <a:t>possible</a:t>
            </a:r>
            <a:endParaRPr lang="en-US" dirty="0"/>
          </a:p>
        </p:txBody>
      </p:sp>
      <p:sp>
        <p:nvSpPr>
          <p:cNvPr id="7" name="Picture Placeholder 6"/>
          <p:cNvSpPr>
            <a:spLocks noGrp="1"/>
          </p:cNvSpPr>
          <p:nvPr>
            <p:ph type="pic" idx="1"/>
          </p:nvPr>
        </p:nvSpPr>
        <p:spPr/>
      </p:sp>
      <p:pic>
        <p:nvPicPr>
          <p:cNvPr id="6" name="Picture 5" descr="observational-drawing-forks.jpg"/>
          <p:cNvPicPr>
            <a:picLocks noChangeAspect="1"/>
          </p:cNvPicPr>
          <p:nvPr/>
        </p:nvPicPr>
        <p:blipFill>
          <a:blip r:embed="rId2"/>
          <a:stretch>
            <a:fillRect/>
          </a:stretch>
        </p:blipFill>
        <p:spPr>
          <a:xfrm>
            <a:off x="1857356" y="285728"/>
            <a:ext cx="2901639" cy="407196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050"/>
            <a:ext cx="9144000" cy="1012810"/>
          </a:xfrm>
        </p:spPr>
        <p:txBody>
          <a:bodyPr>
            <a:normAutofit fontScale="90000"/>
          </a:bodyPr>
          <a:lstStyle/>
          <a:p>
            <a:pPr algn="ctr"/>
            <a:r>
              <a:rPr lang="en-US" sz="4000" b="1" dirty="0" smtClean="0"/>
              <a:t>Use grids, guidelines or rough forms to get the proportions right before you add details</a:t>
            </a:r>
            <a:r>
              <a:rPr lang="en-US" b="1" dirty="0" smtClean="0"/>
              <a:t/>
            </a:r>
            <a:br>
              <a:rPr lang="en-US" b="1" dirty="0" smtClean="0"/>
            </a:br>
            <a:endParaRPr lang="en-US" dirty="0"/>
          </a:p>
        </p:txBody>
      </p:sp>
      <p:pic>
        <p:nvPicPr>
          <p:cNvPr id="7" name="Content Placeholder 6" descr="observational-drawing.jpg"/>
          <p:cNvPicPr>
            <a:picLocks noGrp="1" noChangeAspect="1"/>
          </p:cNvPicPr>
          <p:nvPr>
            <p:ph sz="quarter" idx="2"/>
          </p:nvPr>
        </p:nvPicPr>
        <p:blipFill>
          <a:blip r:embed="rId2"/>
          <a:stretch>
            <a:fillRect/>
          </a:stretch>
        </p:blipFill>
        <p:spPr>
          <a:xfrm>
            <a:off x="609600" y="2733852"/>
            <a:ext cx="3886200" cy="3481230"/>
          </a:xfrm>
        </p:spPr>
      </p:pic>
      <p:pic>
        <p:nvPicPr>
          <p:cNvPr id="8" name="Content Placeholder 7" descr="th.jpg"/>
          <p:cNvPicPr>
            <a:picLocks noGrp="1" noChangeAspect="1"/>
          </p:cNvPicPr>
          <p:nvPr>
            <p:ph sz="quarter" idx="4"/>
          </p:nvPr>
        </p:nvPicPr>
        <p:blipFill>
          <a:blip r:embed="rId3"/>
          <a:stretch>
            <a:fillRect/>
          </a:stretch>
        </p:blipFill>
        <p:spPr>
          <a:xfrm>
            <a:off x="5286380" y="2428868"/>
            <a:ext cx="2947464" cy="4230810"/>
          </a:xfrm>
        </p:spPr>
      </p:pic>
      <p:sp>
        <p:nvSpPr>
          <p:cNvPr id="5" name="Text Placeholder 4"/>
          <p:cNvSpPr>
            <a:spLocks noGrp="1"/>
          </p:cNvSpPr>
          <p:nvPr>
            <p:ph type="body" sz="quarter" idx="1"/>
          </p:nvPr>
        </p:nvSpPr>
        <p:spPr/>
        <p:txBody>
          <a:bodyPr/>
          <a:lstStyle/>
          <a:p>
            <a:pPr algn="ctr"/>
            <a:r>
              <a:rPr lang="en-US" dirty="0" smtClean="0"/>
              <a:t>Draw rough shapes first</a:t>
            </a:r>
            <a:endParaRPr lang="en-US" dirty="0"/>
          </a:p>
        </p:txBody>
      </p:sp>
      <p:sp>
        <p:nvSpPr>
          <p:cNvPr id="6" name="Text Placeholder 5"/>
          <p:cNvSpPr>
            <a:spLocks noGrp="1"/>
          </p:cNvSpPr>
          <p:nvPr>
            <p:ph type="body" sz="quarter" idx="3"/>
          </p:nvPr>
        </p:nvSpPr>
        <p:spPr/>
        <p:txBody>
          <a:bodyPr/>
          <a:lstStyle/>
          <a:p>
            <a:pPr algn="ctr"/>
            <a:r>
              <a:rPr lang="en-US" dirty="0" smtClean="0"/>
              <a:t>A grid can help to enlarge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Be wary of </a:t>
            </a:r>
            <a:r>
              <a:rPr lang="en-US" b="1" dirty="0" smtClean="0"/>
              <a:t>ellipses</a:t>
            </a:r>
            <a:endParaRPr lang="en-US" dirty="0"/>
          </a:p>
        </p:txBody>
      </p:sp>
      <p:sp>
        <p:nvSpPr>
          <p:cNvPr id="3" name="Text Placeholder 2"/>
          <p:cNvSpPr>
            <a:spLocks noGrp="1"/>
          </p:cNvSpPr>
          <p:nvPr>
            <p:ph type="body" idx="2"/>
          </p:nvPr>
        </p:nvSpPr>
        <p:spPr>
          <a:xfrm>
            <a:off x="214282" y="1752600"/>
            <a:ext cx="1995518" cy="4891110"/>
          </a:xfrm>
        </p:spPr>
        <p:txBody>
          <a:bodyPr>
            <a:normAutofit fontScale="92500" lnSpcReduction="20000"/>
          </a:bodyPr>
          <a:lstStyle/>
          <a:p>
            <a:r>
              <a:rPr lang="en-US" dirty="0" smtClean="0"/>
              <a:t>Ellipses – the oval shapes that are visible at the top of cylindrical objects such as bottles or jars – frequently ‘trip up’ a weak drawer. They can send an immediate signal that a student is </a:t>
            </a:r>
            <a:r>
              <a:rPr lang="en-US" i="1" dirty="0" smtClean="0"/>
              <a:t>not looking at what they are drawing</a:t>
            </a:r>
            <a:r>
              <a:rPr lang="en-US" dirty="0" smtClean="0"/>
              <a:t>. All ellipses, no matter what angle they are viewed from, should be </a:t>
            </a:r>
            <a:r>
              <a:rPr lang="en-US" i="1" dirty="0" smtClean="0"/>
              <a:t>rounded</a:t>
            </a:r>
            <a:r>
              <a:rPr lang="en-US" dirty="0" smtClean="0"/>
              <a:t> (not pointed) at the ends, as illustrated in the image to the left and below.</a:t>
            </a:r>
            <a:endParaRPr lang="en-US" dirty="0"/>
          </a:p>
        </p:txBody>
      </p:sp>
      <p:pic>
        <p:nvPicPr>
          <p:cNvPr id="5" name="Content Placeholder 4" descr="how-to-draw-an-ellipse.jpg"/>
          <p:cNvPicPr>
            <a:picLocks noGrp="1" noChangeAspect="1"/>
          </p:cNvPicPr>
          <p:nvPr>
            <p:ph sz="quarter" idx="1"/>
          </p:nvPr>
        </p:nvPicPr>
        <p:blipFill>
          <a:blip r:embed="rId2"/>
          <a:stretch>
            <a:fillRect/>
          </a:stretch>
        </p:blipFill>
        <p:spPr>
          <a:xfrm>
            <a:off x="5572132" y="0"/>
            <a:ext cx="3200416" cy="2368308"/>
          </a:xfrm>
        </p:spPr>
      </p:pic>
      <p:pic>
        <p:nvPicPr>
          <p:cNvPr id="6" name="Picture 5" descr="how-to-sketch-an-ellipse.jpg"/>
          <p:cNvPicPr>
            <a:picLocks noChangeAspect="1"/>
          </p:cNvPicPr>
          <p:nvPr/>
        </p:nvPicPr>
        <p:blipFill>
          <a:blip r:embed="rId3"/>
          <a:stretch>
            <a:fillRect/>
          </a:stretch>
        </p:blipFill>
        <p:spPr>
          <a:xfrm>
            <a:off x="2311400" y="2324100"/>
            <a:ext cx="6832600" cy="45339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1600200" y="5572140"/>
            <a:ext cx="7543800" cy="1728814"/>
          </a:xfrm>
        </p:spPr>
        <p:txBody>
          <a:bodyPr>
            <a:normAutofit/>
          </a:bodyPr>
          <a:lstStyle/>
          <a:p>
            <a:r>
              <a:rPr lang="en-US" sz="1900" dirty="0" smtClean="0"/>
              <a:t>As your drawing is fleshed out in more detail, with attention given to the subtle variations in shape and form, the natural inclination – especially of the novice drawer – is to want to darken in the outlines, to help ensure they are visible. Do not do this.</a:t>
            </a:r>
            <a:endParaRPr lang="en-US" sz="1900" dirty="0"/>
          </a:p>
        </p:txBody>
      </p:sp>
      <p:sp>
        <p:nvSpPr>
          <p:cNvPr id="3" name="Title 2"/>
          <p:cNvSpPr>
            <a:spLocks noGrp="1"/>
          </p:cNvSpPr>
          <p:nvPr>
            <p:ph type="title"/>
          </p:nvPr>
        </p:nvSpPr>
        <p:spPr/>
        <p:txBody>
          <a:bodyPr>
            <a:normAutofit/>
          </a:bodyPr>
          <a:lstStyle/>
          <a:p>
            <a:r>
              <a:rPr lang="en-US" b="1" dirty="0" smtClean="0"/>
              <a:t>Keep the outlines </a:t>
            </a:r>
            <a:r>
              <a:rPr lang="en-US" b="1" dirty="0" smtClean="0"/>
              <a:t>light</a:t>
            </a:r>
            <a:endParaRPr lang="en-US" dirty="0"/>
          </a:p>
        </p:txBody>
      </p:sp>
      <p:pic>
        <p:nvPicPr>
          <p:cNvPr id="11" name="Picture Placeholder 10" descr="observation-drawing-of-cloth.jpg"/>
          <p:cNvPicPr>
            <a:picLocks noGrp="1" noChangeAspect="1"/>
          </p:cNvPicPr>
          <p:nvPr>
            <p:ph type="pic" idx="1"/>
          </p:nvPr>
        </p:nvPicPr>
        <p:blipFill>
          <a:blip r:embed="rId2"/>
          <a:srcRect t="36826" b="36826"/>
          <a:stretch>
            <a:fillRect/>
          </a:stretch>
        </p:blipFill>
        <p:spPr>
          <a:xfrm>
            <a:off x="2000232" y="285728"/>
            <a:ext cx="4500562" cy="2711454"/>
          </a:xfrm>
        </p:spPr>
      </p:pic>
      <p:sp>
        <p:nvSpPr>
          <p:cNvPr id="5" name="TextBox 4"/>
          <p:cNvSpPr txBox="1"/>
          <p:nvPr/>
        </p:nvSpPr>
        <p:spPr>
          <a:xfrm>
            <a:off x="6572264" y="285728"/>
            <a:ext cx="2571736" cy="2585323"/>
          </a:xfrm>
          <a:prstGeom prst="rect">
            <a:avLst/>
          </a:prstGeom>
          <a:noFill/>
        </p:spPr>
        <p:txBody>
          <a:bodyPr wrap="square" rtlCol="0">
            <a:spAutoFit/>
          </a:bodyPr>
          <a:lstStyle/>
          <a:p>
            <a:r>
              <a:rPr lang="en-US" dirty="0" smtClean="0"/>
              <a:t>Real objects </a:t>
            </a:r>
            <a:r>
              <a:rPr lang="en-US" i="1" dirty="0" smtClean="0"/>
              <a:t>do not</a:t>
            </a:r>
            <a:r>
              <a:rPr lang="en-US" dirty="0" smtClean="0"/>
              <a:t> have dark lines running around every edge. Edges should instead be defined by a change in tone and/or </a:t>
            </a:r>
            <a:r>
              <a:rPr lang="en-US" dirty="0" err="1" smtClean="0"/>
              <a:t>colour</a:t>
            </a:r>
            <a:r>
              <a:rPr lang="en-US" dirty="0" smtClean="0"/>
              <a:t>, as in the beautiful graphite drawing by an IGCSE Art student shown to the left.</a:t>
            </a:r>
            <a:endParaRPr lang="en-US" dirty="0"/>
          </a:p>
        </p:txBody>
      </p:sp>
      <p:pic>
        <p:nvPicPr>
          <p:cNvPr id="12" name="Picture 11" descr="images.jpg"/>
          <p:cNvPicPr>
            <a:picLocks noChangeAspect="1"/>
          </p:cNvPicPr>
          <p:nvPr/>
        </p:nvPicPr>
        <p:blipFill>
          <a:blip r:embed="rId3"/>
          <a:stretch>
            <a:fillRect/>
          </a:stretch>
        </p:blipFill>
        <p:spPr>
          <a:xfrm>
            <a:off x="5429256" y="3214686"/>
            <a:ext cx="3449543" cy="242889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Have a good range of </a:t>
            </a:r>
            <a:r>
              <a:rPr lang="en-US" b="1" dirty="0" smtClean="0"/>
              <a:t>tone</a:t>
            </a:r>
            <a:endParaRPr lang="en-US" dirty="0"/>
          </a:p>
        </p:txBody>
      </p:sp>
      <p:pic>
        <p:nvPicPr>
          <p:cNvPr id="3" name="Picture 2" descr="index.jpg"/>
          <p:cNvPicPr>
            <a:picLocks noChangeAspect="1"/>
          </p:cNvPicPr>
          <p:nvPr/>
        </p:nvPicPr>
        <p:blipFill>
          <a:blip r:embed="rId2"/>
          <a:stretch>
            <a:fillRect/>
          </a:stretch>
        </p:blipFill>
        <p:spPr>
          <a:xfrm>
            <a:off x="785786" y="1857363"/>
            <a:ext cx="2786082" cy="3448121"/>
          </a:xfrm>
          <a:prstGeom prst="rect">
            <a:avLst/>
          </a:prstGeom>
        </p:spPr>
      </p:pic>
      <p:pic>
        <p:nvPicPr>
          <p:cNvPr id="4" name="Picture 3" descr="index2.jpg"/>
          <p:cNvPicPr>
            <a:picLocks noChangeAspect="1"/>
          </p:cNvPicPr>
          <p:nvPr/>
        </p:nvPicPr>
        <p:blipFill>
          <a:blip r:embed="rId3"/>
          <a:stretch>
            <a:fillRect/>
          </a:stretch>
        </p:blipFill>
        <p:spPr>
          <a:xfrm>
            <a:off x="5572132" y="1785926"/>
            <a:ext cx="2386017" cy="3585545"/>
          </a:xfrm>
          <a:prstGeom prst="rect">
            <a:avLst/>
          </a:prstGeom>
        </p:spPr>
      </p:pic>
      <p:sp>
        <p:nvSpPr>
          <p:cNvPr id="5" name="TextBox 4"/>
          <p:cNvSpPr txBox="1"/>
          <p:nvPr/>
        </p:nvSpPr>
        <p:spPr>
          <a:xfrm>
            <a:off x="642910" y="5572140"/>
            <a:ext cx="8143932" cy="1200329"/>
          </a:xfrm>
          <a:prstGeom prst="rect">
            <a:avLst/>
          </a:prstGeom>
          <a:noFill/>
        </p:spPr>
        <p:txBody>
          <a:bodyPr wrap="square" rtlCol="0">
            <a:spAutoFit/>
          </a:bodyPr>
          <a:lstStyle/>
          <a:p>
            <a:r>
              <a:rPr lang="en-US" dirty="0" smtClean="0"/>
              <a:t>When it comes to applying tone to your drawing, as with everything else, </a:t>
            </a:r>
            <a:r>
              <a:rPr lang="en-US" i="1" dirty="0" smtClean="0"/>
              <a:t>look at the object</a:t>
            </a:r>
            <a:r>
              <a:rPr lang="en-US" dirty="0" smtClean="0"/>
              <a:t>. Observe where the light and dark areas are and copy what you see. In almost all cases, your drawing should have a full range of tone, from black, through a multitude of </a:t>
            </a:r>
            <a:r>
              <a:rPr lang="en-US" dirty="0" err="1" smtClean="0"/>
              <a:t>greys</a:t>
            </a:r>
            <a:r>
              <a:rPr lang="en-US" dirty="0" smtClean="0"/>
              <a:t> (or </a:t>
            </a:r>
            <a:r>
              <a:rPr lang="en-US" dirty="0" err="1" smtClean="0"/>
              <a:t>coloured</a:t>
            </a:r>
            <a:r>
              <a:rPr lang="en-US" dirty="0" smtClean="0"/>
              <a:t> mid-tones) through to white.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Use mark-making to convey surface quality and </a:t>
            </a:r>
            <a:r>
              <a:rPr lang="en-US" b="1" dirty="0" smtClean="0"/>
              <a:t>texture</a:t>
            </a:r>
            <a:endParaRPr lang="en-US" dirty="0"/>
          </a:p>
        </p:txBody>
      </p:sp>
      <p:sp>
        <p:nvSpPr>
          <p:cNvPr id="3" name="Text Placeholder 2"/>
          <p:cNvSpPr>
            <a:spLocks noGrp="1"/>
          </p:cNvSpPr>
          <p:nvPr>
            <p:ph type="body" idx="2"/>
          </p:nvPr>
        </p:nvSpPr>
        <p:spPr>
          <a:xfrm>
            <a:off x="7143768" y="1714488"/>
            <a:ext cx="1785950" cy="4929222"/>
          </a:xfrm>
        </p:spPr>
        <p:txBody>
          <a:bodyPr>
            <a:normAutofit fontScale="92500" lnSpcReduction="10000"/>
          </a:bodyPr>
          <a:lstStyle/>
          <a:p>
            <a:r>
              <a:rPr lang="en-US" dirty="0" smtClean="0"/>
              <a:t>When producing an observational drawing, the mark-making used should help to convey the texture(s) of the subject matter. There are a multitude of different ways a pencil can strike paper – hatching / dashes / smudges / dots… think carefully before you decide which technique to use.</a:t>
            </a:r>
            <a:endParaRPr lang="en-US" dirty="0"/>
          </a:p>
        </p:txBody>
      </p:sp>
      <p:pic>
        <p:nvPicPr>
          <p:cNvPr id="5" name="Content Placeholder 4" descr="texture.jpg"/>
          <p:cNvPicPr>
            <a:picLocks noGrp="1" noChangeAspect="1"/>
          </p:cNvPicPr>
          <p:nvPr>
            <p:ph sz="quarter" idx="1"/>
          </p:nvPr>
        </p:nvPicPr>
        <p:blipFill>
          <a:blip r:embed="rId2"/>
          <a:stretch>
            <a:fillRect/>
          </a:stretch>
        </p:blipFill>
        <p:spPr>
          <a:xfrm>
            <a:off x="714348" y="1857364"/>
            <a:ext cx="3148020" cy="4540413"/>
          </a:xfrm>
        </p:spPr>
      </p:pic>
      <p:pic>
        <p:nvPicPr>
          <p:cNvPr id="6" name="Picture 5" descr="cross hatch ball.jpg"/>
          <p:cNvPicPr>
            <a:picLocks noChangeAspect="1"/>
          </p:cNvPicPr>
          <p:nvPr/>
        </p:nvPicPr>
        <p:blipFill>
          <a:blip r:embed="rId3"/>
          <a:stretch>
            <a:fillRect/>
          </a:stretch>
        </p:blipFill>
        <p:spPr>
          <a:xfrm>
            <a:off x="4429124" y="2214554"/>
            <a:ext cx="2085745" cy="200026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1600200" y="5486400"/>
            <a:ext cx="7543800" cy="1371600"/>
          </a:xfrm>
        </p:spPr>
        <p:txBody>
          <a:bodyPr>
            <a:normAutofit fontScale="92500" lnSpcReduction="20000"/>
          </a:bodyPr>
          <a:lstStyle/>
          <a:p>
            <a:r>
              <a:rPr lang="en-US" dirty="0" smtClean="0"/>
              <a:t>When drawing trees, plants and bushes, it is not necessary to replicate every leaf or stick. When drawing a person, it is not necessary to depict every strand of hair. The artist is always in a position to pick and choose what goes in their artwork. As long as the decision is based on what is aesthetically best for the work (rather than wanting to leave out something that is hard to </a:t>
            </a:r>
            <a:r>
              <a:rPr lang="en-US" dirty="0" smtClean="0"/>
              <a:t>draw) there </a:t>
            </a:r>
            <a:r>
              <a:rPr lang="en-US" dirty="0" smtClean="0"/>
              <a:t>is nothing wrong with omitting certain details from a drawing. In fact, often the composition is less cluttered and easy on the eye because of it.</a:t>
            </a:r>
          </a:p>
          <a:p>
            <a:endParaRPr lang="en-US" dirty="0"/>
          </a:p>
        </p:txBody>
      </p:sp>
      <p:sp>
        <p:nvSpPr>
          <p:cNvPr id="3" name="Title 2"/>
          <p:cNvSpPr>
            <a:spLocks noGrp="1"/>
          </p:cNvSpPr>
          <p:nvPr>
            <p:ph type="title"/>
          </p:nvPr>
        </p:nvSpPr>
        <p:spPr/>
        <p:txBody>
          <a:bodyPr>
            <a:normAutofit/>
          </a:bodyPr>
          <a:lstStyle/>
          <a:p>
            <a:r>
              <a:rPr lang="en-US" b="1" dirty="0" smtClean="0"/>
              <a:t>Include / Omit detail as </a:t>
            </a:r>
            <a:r>
              <a:rPr lang="en-US" b="1" dirty="0" smtClean="0"/>
              <a:t>necessary</a:t>
            </a:r>
            <a:endParaRPr lang="en-US" dirty="0"/>
          </a:p>
        </p:txBody>
      </p:sp>
      <p:pic>
        <p:nvPicPr>
          <p:cNvPr id="5" name="Picture Placeholder 4" descr="divin.jpg"/>
          <p:cNvPicPr>
            <a:picLocks noGrp="1" noChangeAspect="1"/>
          </p:cNvPicPr>
          <p:nvPr>
            <p:ph type="pic" idx="1"/>
          </p:nvPr>
        </p:nvPicPr>
        <p:blipFill>
          <a:blip r:embed="rId2"/>
          <a:srcRect t="12963" b="12963"/>
          <a:stretch>
            <a:fillRect/>
          </a:stretch>
        </p:blipFill>
        <p:spPr>
          <a:xfrm>
            <a:off x="357158" y="357166"/>
            <a:ext cx="4861583" cy="2928958"/>
          </a:xfrm>
        </p:spPr>
      </p:pic>
      <p:pic>
        <p:nvPicPr>
          <p:cNvPr id="6" name="Picture 5" descr="crazy.jpg"/>
          <p:cNvPicPr>
            <a:picLocks noChangeAspect="1"/>
          </p:cNvPicPr>
          <p:nvPr/>
        </p:nvPicPr>
        <p:blipFill>
          <a:blip r:embed="rId3"/>
          <a:stretch>
            <a:fillRect/>
          </a:stretch>
        </p:blipFill>
        <p:spPr>
          <a:xfrm>
            <a:off x="5500694" y="357166"/>
            <a:ext cx="3348046" cy="448399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63</TotalTime>
  <Words>611</Words>
  <Application>Microsoft Office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Drawing Tips</vt:lpstr>
      <vt:lpstr>Consider what you are drawing on</vt:lpstr>
      <vt:lpstr>Draw from real objects whenever possible</vt:lpstr>
      <vt:lpstr>Use grids, guidelines or rough forms to get the proportions right before you add details </vt:lpstr>
      <vt:lpstr>Be wary of ellipses</vt:lpstr>
      <vt:lpstr>Keep the outlines light</vt:lpstr>
      <vt:lpstr>Have a good range of tone</vt:lpstr>
      <vt:lpstr>Use mark-making to convey surface quality and texture</vt:lpstr>
      <vt:lpstr>Include / Omit detail as necessary</vt:lpstr>
      <vt:lpstr>Insert your own soul</vt:lpstr>
      <vt:lpstr>Other Tips</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Drawing Tips</dc:title>
  <dc:creator>kbrand</dc:creator>
  <cp:lastModifiedBy>kbrand</cp:lastModifiedBy>
  <cp:revision>3</cp:revision>
  <dcterms:created xsi:type="dcterms:W3CDTF">2013-02-26T01:10:05Z</dcterms:created>
  <dcterms:modified xsi:type="dcterms:W3CDTF">2013-02-26T02:13:11Z</dcterms:modified>
</cp:coreProperties>
</file>